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4" r:id="rId2"/>
    <p:sldId id="265" r:id="rId3"/>
    <p:sldId id="284" r:id="rId4"/>
    <p:sldId id="290" r:id="rId5"/>
    <p:sldId id="289" r:id="rId6"/>
    <p:sldId id="293" r:id="rId7"/>
    <p:sldId id="285" r:id="rId8"/>
    <p:sldId id="291" r:id="rId9"/>
    <p:sldId id="268" r:id="rId10"/>
    <p:sldId id="269" r:id="rId11"/>
    <p:sldId id="272" r:id="rId12"/>
    <p:sldId id="273" r:id="rId13"/>
    <p:sldId id="276" r:id="rId14"/>
    <p:sldId id="279" r:id="rId15"/>
    <p:sldId id="277" r:id="rId16"/>
    <p:sldId id="280" r:id="rId17"/>
    <p:sldId id="281" r:id="rId18"/>
    <p:sldId id="278" r:id="rId19"/>
    <p:sldId id="297" r:id="rId20"/>
    <p:sldId id="266" r:id="rId21"/>
    <p:sldId id="267" r:id="rId22"/>
    <p:sldId id="282" r:id="rId23"/>
    <p:sldId id="283" r:id="rId24"/>
    <p:sldId id="286" r:id="rId25"/>
    <p:sldId id="287" r:id="rId26"/>
    <p:sldId id="288" r:id="rId27"/>
    <p:sldId id="296" r:id="rId28"/>
    <p:sldId id="294" r:id="rId29"/>
    <p:sldId id="270" r:id="rId30"/>
    <p:sldId id="271" r:id="rId31"/>
    <p:sldId id="292" r:id="rId3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0" autoAdjust="0"/>
    <p:restoredTop sz="90268" autoAdjust="0"/>
  </p:normalViewPr>
  <p:slideViewPr>
    <p:cSldViewPr>
      <p:cViewPr>
        <p:scale>
          <a:sx n="103" d="100"/>
          <a:sy n="103" d="100"/>
        </p:scale>
        <p:origin x="1208" y="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96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Bugs: Stichwort:</a:t>
            </a:r>
            <a:r>
              <a:rPr lang="de-DE" baseline="0" dirty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822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BSD: darf</a:t>
            </a:r>
            <a:r>
              <a:rPr lang="de-DE" baseline="0" dirty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 </a:t>
            </a:r>
            <a:r>
              <a:rPr lang="de-DE" dirty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en.wikipedia.org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JMonkeyEngine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NORD: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/>
              <a:t>Grappling</a:t>
            </a:r>
            <a:r>
              <a:rPr lang="de-DE" dirty="0"/>
              <a:t> Hook: First Person Puzzle/Jump</a:t>
            </a:r>
            <a:r>
              <a:rPr lang="de-DE" baseline="0" dirty="0"/>
              <a:t> </a:t>
            </a:r>
            <a:r>
              <a:rPr lang="de-DE" baseline="0" dirty="0" err="1"/>
              <a:t>n</a:t>
            </a:r>
            <a:r>
              <a:rPr lang="de-DE" baseline="0" dirty="0"/>
              <a:t> Run Game</a:t>
            </a:r>
          </a:p>
          <a:p>
            <a:r>
              <a:rPr lang="de-DE" baseline="0" dirty="0"/>
              <a:t>5089: Action und </a:t>
            </a:r>
            <a:r>
              <a:rPr lang="de-DE" baseline="0" dirty="0" err="1"/>
              <a:t>RolePlayGame</a:t>
            </a:r>
            <a:r>
              <a:rPr lang="de-DE" baseline="0" dirty="0"/>
              <a:t> (sogar auf </a:t>
            </a:r>
            <a:r>
              <a:rPr lang="de-DE" baseline="0" dirty="0" err="1"/>
              <a:t>Steam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de-DE" baseline="0" dirty="0"/>
              <a:t>Sonstiges: Minecraft mit Java (</a:t>
            </a:r>
            <a:r>
              <a:rPr lang="de-DE" baseline="0" dirty="0" err="1"/>
              <a:t>lwlgl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</a:t>
            </a:r>
            <a:r>
              <a:rPr lang="de-DE" dirty="0"/>
              <a:t> eher Überbegriff,</a:t>
            </a:r>
            <a:r>
              <a:rPr lang="de-DE" baseline="0" dirty="0"/>
              <a:t> gruppiert Geometries und andere Nodes</a:t>
            </a:r>
          </a:p>
          <a:p>
            <a:r>
              <a:rPr lang="de-DE" baseline="0" dirty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Code nur überfliegen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1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https://</a:t>
            </a:r>
            <a:r>
              <a:rPr lang="de-DE" baseline="0" dirty="0" err="1"/>
              <a:t>de.wikipedia.org</a:t>
            </a:r>
            <a:r>
              <a:rPr lang="de-DE" baseline="0" dirty="0"/>
              <a:t>/</a:t>
            </a:r>
            <a:r>
              <a:rPr lang="de-DE" baseline="0" dirty="0" err="1"/>
              <a:t>wiki</a:t>
            </a:r>
            <a:r>
              <a:rPr lang="de-DE" baseline="0" dirty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docs.jmonkeyengine.org</a:t>
            </a:r>
            <a:r>
              <a:rPr lang="de-DE" dirty="0" smtClean="0"/>
              <a:t>/</a:t>
            </a:r>
            <a:r>
              <a:rPr lang="de-DE" dirty="0" err="1" smtClean="0"/>
              <a:t>advanced</a:t>
            </a:r>
            <a:r>
              <a:rPr lang="de-DE" dirty="0" smtClean="0"/>
              <a:t>/</a:t>
            </a:r>
            <a:r>
              <a:rPr lang="de-DE" dirty="0" err="1" smtClean="0"/>
              <a:t>level_of_detail.html</a:t>
            </a:r>
            <a:r>
              <a:rPr lang="de-DE" dirty="0" smtClean="0"/>
              <a:t> Bild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107504" y="3284984"/>
            <a:ext cx="8938071" cy="3555016"/>
          </a:xfrm>
          <a:prstGeom prst="rect">
            <a:avLst/>
          </a:prstGeom>
          <a:blipFill>
            <a:blip r:embed="rId2"/>
            <a:srcRect/>
            <a:stretch>
              <a:fillRect t="-1" r="-4702" b="-306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noFill/>
            </a:endParaRPr>
          </a:p>
        </p:txBody>
      </p: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/>
              <a:t>Florian </a:t>
            </a:r>
            <a:r>
              <a:rPr lang="de-DE" altLang="de-DE" dirty="0" err="1"/>
              <a:t>Rottach</a:t>
            </a:r>
            <a:r>
              <a:rPr lang="de-DE" altLang="de-DE" dirty="0"/>
              <a:t> und Julian Wadephul – 3D-Spieleprogrammierung</a:t>
            </a:r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13.01.17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>
                <a:solidFill>
                  <a:schemeClr val="tx2"/>
                </a:solidFill>
              </a:rPr>
              <a:t>3D-Spieleprogrammierung</a:t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>
                <a:solidFill>
                  <a:srgbClr val="000000"/>
                </a:solidFill>
              </a:rPr>
              <a:t>Rottach</a:t>
            </a:r>
            <a:r>
              <a:rPr lang="de-DE" altLang="de-DE" sz="1600" b="1" dirty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Seminar Programmieren 3 – Betriebliche Informationssysteme</a:t>
            </a: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Tutorials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49" y="4160961"/>
            <a:ext cx="4325491" cy="202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Unsere Klasse muss von der </a:t>
            </a:r>
            <a:r>
              <a:rPr lang="de-DE" dirty="0" err="1"/>
              <a:t>SimpleApplication</a:t>
            </a:r>
            <a:r>
              <a:rPr lang="de-DE" dirty="0"/>
              <a:t> Klasse erben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Diese hat einige Funktionen implementiert</a:t>
            </a:r>
          </a:p>
          <a:p>
            <a:pPr lvl="1"/>
            <a:r>
              <a:rPr lang="de-DE" dirty="0"/>
              <a:t>beinhaltet eine 3D Scene</a:t>
            </a:r>
          </a:p>
          <a:p>
            <a:pPr lvl="1"/>
            <a:r>
              <a:rPr lang="de-DE" dirty="0"/>
              <a:t>achtet auf User-Input</a:t>
            </a:r>
          </a:p>
          <a:p>
            <a:pPr lvl="1"/>
            <a:r>
              <a:rPr lang="de-DE" dirty="0"/>
              <a:t>aktualisiert die Game-Scene</a:t>
            </a:r>
          </a:p>
          <a:p>
            <a:pPr lvl="1"/>
            <a:r>
              <a:rPr lang="de-DE" dirty="0"/>
              <a:t>Zeichnet die Game-Scene auf den Bildschirm</a:t>
            </a:r>
          </a:p>
          <a:p>
            <a:r>
              <a:rPr lang="de-DE" dirty="0"/>
              <a:t>Unser Game kann nun in der Main-Methode gestartet werden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SimpleApplication</a:t>
            </a:r>
            <a:r>
              <a:rPr lang="de-DE" dirty="0"/>
              <a:t> Klasse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Node</a:t>
            </a:r>
            <a:r>
              <a:rPr lang="de-DE" b="1" dirty="0"/>
              <a:t> </a:t>
            </a:r>
            <a:r>
              <a:rPr lang="de-DE" b="1" dirty="0" err="1"/>
              <a:t>rootNode</a:t>
            </a:r>
            <a:r>
              <a:rPr lang="de-DE" dirty="0"/>
              <a:t> – hier können Objekte angefügt werden, die in der Scene erscheinen sollen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simpleInitApp</a:t>
            </a:r>
            <a:r>
              <a:rPr lang="de-DE" b="1" dirty="0"/>
              <a:t>()</a:t>
            </a:r>
            <a:r>
              <a:rPr lang="de-DE" dirty="0"/>
              <a:t> – hier können Objekte die vor Beginn des Spiels geladen werden</a:t>
            </a:r>
          </a:p>
          <a:p>
            <a:endParaRPr lang="de-DE" b="1" dirty="0"/>
          </a:p>
          <a:p>
            <a:r>
              <a:rPr lang="de-DE" b="1" dirty="0" err="1"/>
              <a:t>public</a:t>
            </a:r>
            <a:r>
              <a:rPr lang="de-DE" b="1" dirty="0"/>
              <a:t> </a:t>
            </a:r>
            <a:r>
              <a:rPr lang="de-DE" b="1" dirty="0" err="1"/>
              <a:t>void</a:t>
            </a:r>
            <a:r>
              <a:rPr lang="de-DE" b="1" dirty="0"/>
              <a:t> </a:t>
            </a:r>
            <a:r>
              <a:rPr lang="de-DE" b="1" dirty="0" err="1"/>
              <a:t>simpleUpdate</a:t>
            </a:r>
            <a:r>
              <a:rPr lang="de-DE" b="1" dirty="0"/>
              <a:t>(</a:t>
            </a:r>
            <a:r>
              <a:rPr lang="de-DE" b="1" dirty="0" err="1"/>
              <a:t>float</a:t>
            </a:r>
            <a:r>
              <a:rPr lang="de-DE" b="1" dirty="0"/>
              <a:t> </a:t>
            </a:r>
            <a:r>
              <a:rPr lang="de-DE" b="1" dirty="0" err="1"/>
              <a:t>tpf</a:t>
            </a:r>
            <a:r>
              <a:rPr lang="de-DE" b="1" dirty="0"/>
              <a:t>)</a:t>
            </a:r>
            <a:r>
              <a:rPr lang="de-DE" dirty="0"/>
              <a:t> – diese Methode wird bei jeder Aktualisierung aufgerufen</a:t>
            </a:r>
          </a:p>
          <a:p>
            <a:pPr lvl="1"/>
            <a:r>
              <a:rPr lang="de-DE" dirty="0" err="1"/>
              <a:t>tpf</a:t>
            </a:r>
            <a:r>
              <a:rPr lang="de-DE" dirty="0"/>
              <a:t> – „time per </a:t>
            </a:r>
            <a:r>
              <a:rPr lang="de-DE" dirty="0" err="1"/>
              <a:t>frame</a:t>
            </a:r>
            <a:r>
              <a:rPr lang="de-DE" dirty="0"/>
              <a:t>“</a:t>
            </a:r>
          </a:p>
          <a:p>
            <a:endParaRPr lang="de-DE" dirty="0"/>
          </a:p>
          <a:p>
            <a:r>
              <a:rPr lang="de-DE" dirty="0"/>
              <a:t>nützliche Einstellungen sind vorhanden:</a:t>
            </a:r>
          </a:p>
          <a:p>
            <a:pPr lvl="1"/>
            <a:r>
              <a:rPr lang="de-DE" dirty="0"/>
              <a:t>Game mit </a:t>
            </a:r>
            <a:r>
              <a:rPr lang="de-DE" dirty="0" err="1"/>
              <a:t>Esc</a:t>
            </a:r>
            <a:r>
              <a:rPr lang="de-DE" dirty="0"/>
              <a:t> beenden</a:t>
            </a:r>
          </a:p>
          <a:p>
            <a:pPr lvl="1"/>
            <a:r>
              <a:rPr lang="de-DE" dirty="0"/>
              <a:t>User Input (W,A,S,D)</a:t>
            </a:r>
          </a:p>
          <a:p>
            <a:pPr lvl="1"/>
            <a:r>
              <a:rPr lang="de-DE" dirty="0" err="1"/>
              <a:t>Camera</a:t>
            </a:r>
            <a:r>
              <a:rPr lang="de-DE" dirty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Screen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5"/>
          <a:stretch/>
        </p:blipFill>
        <p:spPr>
          <a:xfrm>
            <a:off x="2771801" y="1052736"/>
            <a:ext cx="3822638" cy="489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Spatials</a:t>
            </a:r>
            <a:endParaRPr lang="de-DE" dirty="0"/>
          </a:p>
          <a:p>
            <a:pPr lvl="1"/>
            <a:r>
              <a:rPr lang="de-DE" dirty="0"/>
              <a:t>enthalten Ort, Rotation, Skalierung</a:t>
            </a:r>
          </a:p>
          <a:p>
            <a:pPr lvl="1"/>
            <a:r>
              <a:rPr lang="de-DE" dirty="0"/>
              <a:t>können geladen, gespeichert und verändert werden</a:t>
            </a:r>
          </a:p>
          <a:p>
            <a:pPr lvl="1"/>
            <a:r>
              <a:rPr lang="de-DE" dirty="0"/>
              <a:t>Überbegriff über Modelle</a:t>
            </a:r>
          </a:p>
          <a:p>
            <a:r>
              <a:rPr lang="de-DE" dirty="0" err="1"/>
              <a:t>Node</a:t>
            </a:r>
            <a:r>
              <a:rPr lang="de-DE" dirty="0"/>
              <a:t> und </a:t>
            </a:r>
            <a:r>
              <a:rPr lang="de-DE" dirty="0" err="1"/>
              <a:t>Geometry</a:t>
            </a:r>
            <a:r>
              <a:rPr lang="de-DE" dirty="0"/>
              <a:t> erben von </a:t>
            </a:r>
            <a:r>
              <a:rPr lang="de-DE" dirty="0" err="1"/>
              <a:t>Spatial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25479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790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/>
                        <a:t>Was</a:t>
                      </a:r>
                      <a:r>
                        <a:rPr lang="de-DE" sz="1600" baseline="0" dirty="0"/>
                        <a:t> wir tun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 JME3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erstellen (Spieler, Gebäude, ...)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create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Spatials</a:t>
                      </a:r>
                      <a:r>
                        <a:rPr lang="de-DE" sz="1600" i="1" dirty="0"/>
                        <a:t> like Geometries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/>
                        <a:t>Modelle der Scene hinzufügen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/>
                        <a:t>attach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to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r>
                        <a:rPr lang="de-DE" sz="1600" i="1" dirty="0"/>
                        <a:t>, </a:t>
                      </a:r>
                      <a:r>
                        <a:rPr lang="de-DE" sz="1600" i="1" dirty="0" err="1"/>
                        <a:t>detach</a:t>
                      </a:r>
                      <a:r>
                        <a:rPr lang="de-DE" sz="1600" i="1" dirty="0"/>
                        <a:t> </a:t>
                      </a:r>
                      <a:r>
                        <a:rPr lang="de-DE" sz="1600" i="1" dirty="0" err="1"/>
                        <a:t>from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rootNode</a:t>
                      </a:r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Modelle verschieben, skalieren, drehen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translate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dirty="0" err="1"/>
                        <a:t>scale</a:t>
                      </a:r>
                      <a:r>
                        <a:rPr lang="de-DE" sz="1600" i="1" dirty="0"/>
                        <a:t>,</a:t>
                      </a:r>
                      <a:r>
                        <a:rPr lang="de-DE" sz="1600" i="1" baseline="0" dirty="0"/>
                        <a:t> </a:t>
                      </a:r>
                      <a:r>
                        <a:rPr lang="de-DE" sz="1600" i="1" baseline="0" dirty="0" err="1"/>
                        <a:t>rotate</a:t>
                      </a:r>
                      <a:endParaRPr lang="de-DE" sz="1600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Assets: alle Multimedia-Dateien (Modelle, Materialien, Texturen, Scenes, Musik und Soundfiles, Schriftarten)</a:t>
            </a:r>
          </a:p>
          <a:p>
            <a:r>
              <a:rPr lang="de-DE" dirty="0" err="1"/>
              <a:t>AssetManager</a:t>
            </a:r>
            <a:r>
              <a:rPr lang="de-DE" dirty="0"/>
              <a:t>: hilft, die Assets zugänglich zu machen</a:t>
            </a:r>
          </a:p>
          <a:p>
            <a:pPr lvl="1"/>
            <a:r>
              <a:rPr lang="de-DE" dirty="0"/>
              <a:t>kann Dateien laden (vom Pfad, aus dem </a:t>
            </a:r>
            <a:r>
              <a:rPr lang="de-DE" dirty="0" err="1"/>
              <a:t>assets</a:t>
            </a:r>
            <a:r>
              <a:rPr lang="de-DE" dirty="0"/>
              <a:t> Ordner)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7F2"/>
              </a:clrFrom>
              <a:clrTo>
                <a:srgbClr val="F6F7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laden und der </a:t>
            </a:r>
            <a:r>
              <a:rPr lang="de-DE" dirty="0" err="1"/>
              <a:t>rootNode</a:t>
            </a:r>
            <a:r>
              <a:rPr lang="de-DE" dirty="0"/>
              <a:t> hinzufügen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5079" r="31100" b="27321"/>
          <a:stretch/>
        </p:blipFill>
        <p:spPr>
          <a:xfrm>
            <a:off x="5293911" y="3372465"/>
            <a:ext cx="3456384" cy="27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Level </a:t>
            </a:r>
            <a:r>
              <a:rPr lang="de-DE" dirty="0" err="1" smtClean="0"/>
              <a:t>of</a:t>
            </a:r>
            <a:r>
              <a:rPr lang="de-DE" dirty="0" smtClean="0"/>
              <a:t> Detail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82" y="1198563"/>
            <a:ext cx="4894262" cy="4894262"/>
          </a:xfrm>
        </p:spPr>
      </p:pic>
    </p:spTree>
    <p:extLst>
      <p:ext uri="{BB962C8B-B14F-4D97-AF65-F5344CB8AC3E}">
        <p14:creationId xmlns:p14="http://schemas.microsoft.com/office/powerpoint/2010/main" val="14016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Spielen </a:t>
            </a:r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/>
              <a:t>Engines</a:t>
            </a:r>
            <a:r>
              <a:rPr lang="de-DE" altLang="de-DE" dirty="0"/>
              <a:t> </a:t>
            </a:r>
          </a:p>
          <a:p>
            <a:pPr lvl="1"/>
            <a:r>
              <a:rPr lang="de-DE" altLang="de-DE" dirty="0"/>
              <a:t>Die </a:t>
            </a:r>
            <a:r>
              <a:rPr lang="de-DE" altLang="de-DE" dirty="0" err="1"/>
              <a:t>jMonkeyEngine</a:t>
            </a:r>
            <a:r>
              <a:rPr lang="de-DE" altLang="de-DE" dirty="0"/>
              <a:t> </a:t>
            </a:r>
          </a:p>
          <a:p>
            <a:pPr lvl="2"/>
            <a:r>
              <a:rPr lang="de-DE" altLang="de-DE" dirty="0"/>
              <a:t>Die </a:t>
            </a:r>
            <a:r>
              <a:rPr lang="de-DE" altLang="de-DE" dirty="0" err="1"/>
              <a:t>SimpleApplication</a:t>
            </a:r>
            <a:r>
              <a:rPr lang="de-DE" altLang="de-DE" dirty="0"/>
              <a:t> 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Scene 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Forest</a:t>
            </a:r>
            <a:r>
              <a:rPr lang="de-DE" altLang="de-DE" dirty="0"/>
              <a:t> 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Progman</a:t>
            </a:r>
            <a:r>
              <a:rPr lang="de-DE" altLang="de-DE" dirty="0"/>
              <a:t> 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Items 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Audio 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Feuer 	</a:t>
            </a:r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412776"/>
            <a:ext cx="8356600" cy="426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/>
              <a:t>erscheint um den Spieler zu erschrecken</a:t>
            </a:r>
          </a:p>
          <a:p>
            <a:endParaRPr lang="de-DE" dirty="0"/>
          </a:p>
          <a:p>
            <a:r>
              <a:rPr lang="de-DE" dirty="0"/>
              <a:t>hat verschiedene States in denen er sich befinden kann</a:t>
            </a:r>
          </a:p>
          <a:p>
            <a:pPr lvl="1"/>
            <a:r>
              <a:rPr lang="de-DE" dirty="0" err="1"/>
              <a:t>moving</a:t>
            </a:r>
            <a:endParaRPr lang="de-DE" dirty="0"/>
          </a:p>
          <a:p>
            <a:pPr lvl="1"/>
            <a:r>
              <a:rPr lang="de-DE" dirty="0"/>
              <a:t>shocking</a:t>
            </a:r>
          </a:p>
          <a:p>
            <a:pPr lvl="1"/>
            <a:r>
              <a:rPr lang="de-DE" dirty="0" err="1"/>
              <a:t>EyeContact</a:t>
            </a:r>
            <a:endParaRPr lang="de-DE" dirty="0"/>
          </a:p>
          <a:p>
            <a:pPr lvl="1"/>
            <a:r>
              <a:rPr lang="de-DE" dirty="0" err="1"/>
              <a:t>catching</a:t>
            </a:r>
            <a:endParaRPr lang="de-DE" dirty="0"/>
          </a:p>
          <a:p>
            <a:pPr lvl="1"/>
            <a:r>
              <a:rPr lang="de-DE" dirty="0" err="1"/>
              <a:t>catched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Dabei werden die States abhängig vom Abstand und der Benutzereingabe berechnet</a:t>
            </a:r>
          </a:p>
          <a:p>
            <a:endParaRPr lang="de-DE" dirty="0"/>
          </a:p>
          <a:p>
            <a:r>
              <a:rPr lang="de-DE" dirty="0"/>
              <a:t>Wenn der Spieler von dem </a:t>
            </a:r>
            <a:r>
              <a:rPr lang="de-DE" dirty="0" err="1"/>
              <a:t>Progman</a:t>
            </a:r>
            <a:r>
              <a:rPr lang="de-DE" dirty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2D-Feld mit Bäumen in regelmäßiger Struktur</a:t>
            </a:r>
          </a:p>
          <a:p>
            <a:pPr>
              <a:lnSpc>
                <a:spcPct val="150000"/>
              </a:lnSpc>
            </a:pPr>
            <a:r>
              <a:rPr lang="de-DE" dirty="0"/>
              <a:t>mit Zufallsfaktor geringe Abweichungen </a:t>
            </a:r>
            <a:r>
              <a:rPr lang="de-DE" dirty="0">
                <a:sym typeface="Wingdings"/>
              </a:rPr>
              <a:t> „Wald“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Liste mit Objekten, die mit den Bäumen kollidieren könnten 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/>
              </a:rPr>
              <a:t> keine Bäume in Häusern oder anderen Modellen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Um jeden Baum muss ein </a:t>
            </a:r>
            <a:r>
              <a:rPr lang="de-DE" dirty="0" err="1"/>
              <a:t>BoundingVolume</a:t>
            </a:r>
            <a:r>
              <a:rPr lang="de-DE" dirty="0"/>
              <a:t> erzeugt werden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/>
              </a:rPr>
              <a:t> Kollision mit dem Spieler ist </a:t>
            </a:r>
            <a:endParaRPr lang="de-DE" dirty="0">
              <a:sym typeface="Wingdings"/>
            </a:endParaRPr>
          </a:p>
          <a:p>
            <a:pPr marL="476250" lvl="1" indent="0">
              <a:lnSpc>
                <a:spcPct val="150000"/>
              </a:lnSpc>
              <a:buNone/>
            </a:pPr>
            <a:r>
              <a:rPr lang="de-DE" dirty="0" smtClean="0">
                <a:sym typeface="Wingdings"/>
              </a:rPr>
              <a:t>sichergestellt </a:t>
            </a:r>
            <a:endParaRPr lang="de-DE" dirty="0">
              <a:sym typeface="Wingdings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l="31100" t="27320" r="31100" b="27321"/>
          <a:stretch/>
        </p:blipFill>
        <p:spPr>
          <a:xfrm>
            <a:off x="5292329" y="3645694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"/>
          <a:stretch/>
        </p:blipFill>
        <p:spPr>
          <a:xfrm>
            <a:off x="655003" y="1198563"/>
            <a:ext cx="7830819" cy="4806821"/>
          </a:xfrm>
        </p:spPr>
      </p:pic>
    </p:spTree>
    <p:extLst>
      <p:ext uri="{BB962C8B-B14F-4D97-AF65-F5344CB8AC3E}">
        <p14:creationId xmlns:p14="http://schemas.microsoft.com/office/powerpoint/2010/main" val="27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Items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BCACA"/>
              </a:clrFrom>
              <a:clrTo>
                <a:srgbClr val="CBCAC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438" l="0" r="96680">
                        <a14:backgroundMark x1="32227" y1="4688" x2="32227" y2="4688"/>
                        <a14:backgroundMark x1="20508" y1="4688" x2="20508" y2="4688"/>
                        <a14:backgroundMark x1="12109" y1="3125" x2="12109" y2="3125"/>
                        <a14:backgroundMark x1="4297" y1="74414" x2="4297" y2="74414"/>
                        <a14:backgroundMark x1="2734" y1="88281" x2="2734" y2="88281"/>
                        <a14:backgroundMark x1="23438" y1="98047" x2="23438" y2="98047"/>
                        <a14:backgroundMark x1="42188" y1="96484" x2="42188" y2="96484"/>
                        <a14:backgroundMark x1="38281" y1="96094" x2="38281" y2="96094"/>
                        <a14:backgroundMark x1="34766" y1="96094" x2="34766" y2="96094"/>
                        <a14:backgroundMark x1="28906" y1="93164" x2="28906" y2="93164"/>
                        <a14:backgroundMark x1="24414" y1="92578" x2="22070" y2="92578"/>
                        <a14:backgroundMark x1="18945" y1="92578" x2="18945" y2="92578"/>
                        <a14:backgroundMark x1="12695" y1="94141" x2="12695" y2="94141"/>
                        <a14:backgroundMark x1="9180" y1="94141" x2="9180" y2="94141"/>
                        <a14:backgroundMark x1="95703" y1="89648" x2="95703" y2="89648"/>
                        <a14:backgroundMark x1="94141" y1="94531" x2="94141" y2="94531"/>
                        <a14:backgroundMark x1="22070" y1="81836" x2="22070" y2="81836"/>
                        <a14:backgroundMark x1="20508" y1="75391" x2="20508" y2="75391"/>
                        <a14:backgroundMark x1="15039" y1="68555" x2="15039" y2="68555"/>
                        <a14:backgroundMark x1="33203" y1="80273" x2="33203" y2="80273"/>
                        <a14:backgroundMark x1="34766" y1="86719" x2="34766" y2="86719"/>
                        <a14:backgroundMark x1="25977" y1="75977" x2="25977" y2="75977"/>
                        <a14:backgroundMark x1="31836" y1="17383" x2="31836" y2="17383"/>
                        <a14:backgroundMark x1="64258" y1="6641" x2="64258" y2="6641"/>
                        <a14:backgroundMark x1="87305" y1="3711" x2="87305" y2="3711"/>
                        <a14:backgroundMark x1="50000" y1="5664" x2="50000" y2="5664"/>
                        <a14:backgroundMark x1="18945" y1="12500" x2="18945" y2="12500"/>
                        <a14:backgroundMark x1="6250" y1="16992" x2="6250" y2="16992"/>
                        <a14:backgroundMark x1="5273" y1="61719" x2="5273" y2="61719"/>
                        <a14:backgroundMark x1="4688" y1="61719" x2="468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12" y="1052736"/>
            <a:ext cx="2952774" cy="295277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92113" y="1198563"/>
            <a:ext cx="6628159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Müssen gefunden werden um das Spiel zu gewinnen</a:t>
            </a:r>
          </a:p>
          <a:p>
            <a:endParaRPr lang="de-DE" kern="0" dirty="0"/>
          </a:p>
          <a:p>
            <a:r>
              <a:rPr lang="de-DE" kern="0" dirty="0"/>
              <a:t>9 Bücher sind auf dem Spielfeld verteilt</a:t>
            </a:r>
          </a:p>
          <a:p>
            <a:endParaRPr lang="de-DE" kern="0" dirty="0"/>
          </a:p>
          <a:p>
            <a:r>
              <a:rPr lang="de-DE" kern="0" dirty="0"/>
              <a:t>Eingabeaufforderung an den Spieler</a:t>
            </a:r>
          </a:p>
          <a:p>
            <a:endParaRPr lang="de-DE" kern="0" dirty="0"/>
          </a:p>
          <a:p>
            <a:r>
              <a:rPr lang="de-DE" kern="0" dirty="0"/>
              <a:t>Modelle die der </a:t>
            </a:r>
            <a:r>
              <a:rPr lang="de-DE" kern="0" dirty="0" err="1"/>
              <a:t>rootNode</a:t>
            </a:r>
            <a:r>
              <a:rPr lang="de-DE" kern="0" dirty="0"/>
              <a:t> hinzugefügt werden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75363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Sorgt für die entsprechende Spielatmosphäre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0153" t="42484" r="53874" b="42125"/>
          <a:stretch/>
        </p:blipFill>
        <p:spPr>
          <a:xfrm>
            <a:off x="1187624" y="1882588"/>
            <a:ext cx="6728249" cy="1618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0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Effekte und Details im Spiel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"/>
          <a:stretch/>
        </p:blipFill>
        <p:spPr>
          <a:xfrm>
            <a:off x="251520" y="935463"/>
            <a:ext cx="8604448" cy="5283028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>
          <a:xfrm flipH="1" flipV="1">
            <a:off x="1701800" y="3717032"/>
            <a:ext cx="421928" cy="720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5508104" y="3572988"/>
            <a:ext cx="1794396" cy="864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259632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ParticleEmitter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4081014" y="4558271"/>
            <a:ext cx="1728192" cy="50405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de-DE" dirty="0" err="1"/>
              <a:t>FogFilter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8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ParticleEmitter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51520" y="5949280"/>
            <a:ext cx="84083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http://assets.digitaltutors.com/dtv_/bison_courses/709/assets/709-render_1040.jpg</a:t>
            </a:r>
          </a:p>
        </p:txBody>
      </p:sp>
      <p:pic>
        <p:nvPicPr>
          <p:cNvPr id="1030" name="Picture 6" descr="http://robloxguides.com/wp-content/uploads/2016/02/fire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10" y="2873903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ssets.digitaltutors.com/dtv_/bison_courses/709/assets/709-render_1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7" y="1196752"/>
            <a:ext cx="5632624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51520" y="5731403"/>
            <a:ext cx="93369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http://robloxguides.com/wp-content/uploads/2016/02/fireThumbnail.jpg</a:t>
            </a:r>
          </a:p>
        </p:txBody>
      </p:sp>
      <p:pic>
        <p:nvPicPr>
          <p:cNvPr id="1038" name="Picture 14" descr="http://www.kenstone6.net/fcp_homepage/images_review_wondertouch_pro_douglas/15_wondertouch_pro_dougla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8125" r="8067" b="16860"/>
          <a:stretch/>
        </p:blipFill>
        <p:spPr bwMode="auto">
          <a:xfrm>
            <a:off x="4644008" y="1218459"/>
            <a:ext cx="3101355" cy="208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10009" y="528159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http://www.kenstone6.net/fcp_homepage/images_review_wondertouch_pro_douglas/15_wondertouch_pro_douglas.jpg</a:t>
            </a:r>
          </a:p>
        </p:txBody>
      </p:sp>
    </p:spTree>
    <p:extLst>
      <p:ext uri="{BB962C8B-B14F-4D97-AF65-F5344CB8AC3E}">
        <p14:creationId xmlns:p14="http://schemas.microsoft.com/office/powerpoint/2010/main" val="213273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FogFilter</a:t>
            </a:r>
            <a:r>
              <a:rPr lang="de-DE" dirty="0"/>
              <a:t> Funktionsweise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9" r="11209"/>
          <a:stretch/>
        </p:blipFill>
        <p:spPr>
          <a:xfrm>
            <a:off x="612775" y="2276872"/>
            <a:ext cx="8136904" cy="335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3"/>
          <a:stretch/>
        </p:blipFill>
        <p:spPr>
          <a:xfrm>
            <a:off x="461740" y="1132437"/>
            <a:ext cx="6077471" cy="200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Gerader Verbinder 8"/>
          <p:cNvCxnSpPr/>
          <p:nvPr/>
        </p:nvCxnSpPr>
        <p:spPr>
          <a:xfrm>
            <a:off x="461740" y="3140968"/>
            <a:ext cx="6840760" cy="15841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539211" y="1132437"/>
            <a:ext cx="763289" cy="359270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3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“Sehr gute Dokumentation“ eben nicht sehr gut</a:t>
            </a:r>
          </a:p>
          <a:p>
            <a:r>
              <a:rPr lang="de-DE" dirty="0"/>
              <a:t>Viele Forenbeiträge veraltet und nicht mehr verfügbar</a:t>
            </a:r>
          </a:p>
          <a:p>
            <a:r>
              <a:rPr lang="de-DE" dirty="0"/>
              <a:t>Viele Bugs innerhalb der SDK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2775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Modelle und räumliche Umgebung</a:t>
            </a:r>
          </a:p>
        </p:txBody>
      </p:sp>
      <p:sp>
        <p:nvSpPr>
          <p:cNvPr id="7" name="Rechteck 6"/>
          <p:cNvSpPr/>
          <p:nvPr/>
        </p:nvSpPr>
        <p:spPr>
          <a:xfrm>
            <a:off x="4932040" y="1412776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Kamera</a:t>
            </a:r>
          </a:p>
        </p:txBody>
      </p:sp>
      <p:sp>
        <p:nvSpPr>
          <p:cNvPr id="8" name="Rechteck 7"/>
          <p:cNvSpPr/>
          <p:nvPr/>
        </p:nvSpPr>
        <p:spPr>
          <a:xfrm>
            <a:off x="612954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Möglichkeiten der Interaktion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4932039" y="3717032"/>
            <a:ext cx="3455169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Soundeffekte und Musik</a:t>
            </a:r>
          </a:p>
        </p:txBody>
      </p:sp>
    </p:spTree>
    <p:extLst>
      <p:ext uri="{BB962C8B-B14F-4D97-AF65-F5344CB8AC3E}">
        <p14:creationId xmlns:p14="http://schemas.microsoft.com/office/powerpoint/2010/main" val="40915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mit </a:t>
            </a:r>
            <a:r>
              <a:rPr lang="de-DE" dirty="0" err="1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 l="571"/>
          <a:stretch/>
        </p:blipFill>
        <p:spPr>
          <a:xfrm>
            <a:off x="408791" y="3317131"/>
            <a:ext cx="3181633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Workshop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5124" name="Picture 4" descr="http://core0.staticworld.net/images/article/2014/03/468005219-100253086-primary.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11" y="1196752"/>
            <a:ext cx="6810246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 und räumliche Umgebung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2050" name="Picture 2" descr="http://3.bp.blogspot.com/-J-Jt7e9Utc4/VRlclgbSPoI/AAAAAAAAAJk/hUqB3eM1sYc/s1600/wii-super-paper-mario-views-500x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204864"/>
            <a:ext cx="8358188" cy="327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r>
              <a:rPr lang="de-DE" dirty="0"/>
              <a:t>Rendering-Prozess </a:t>
            </a:r>
            <a:r>
              <a:rPr lang="de-DE" b="1" dirty="0"/>
              <a:t>deutlich</a:t>
            </a:r>
            <a:r>
              <a:rPr lang="de-DE" dirty="0"/>
              <a:t> </a:t>
            </a:r>
            <a:r>
              <a:rPr lang="de-DE" b="1" dirty="0"/>
              <a:t>aufwendiger</a:t>
            </a:r>
            <a:r>
              <a:rPr lang="de-DE" dirty="0"/>
              <a:t> und CPU / GPU – intensiv!</a:t>
            </a:r>
          </a:p>
        </p:txBody>
      </p:sp>
      <p:sp>
        <p:nvSpPr>
          <p:cNvPr id="6" name="Pfeil nach rechts 5"/>
          <p:cNvSpPr/>
          <p:nvPr/>
        </p:nvSpPr>
        <p:spPr>
          <a:xfrm>
            <a:off x="3525503" y="3854408"/>
            <a:ext cx="1838585" cy="6547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78558" y="6071599"/>
            <a:ext cx="8753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2">
                    <a:lumMod val="50000"/>
                  </a:schemeClr>
                </a:solidFill>
              </a:rPr>
              <a:t>Quelle: bp.blogspot.com/-J-Jt7e9Utc4/VRlclgbSPoI/AAAAAAAAAJk/hUqB3eM1sYc/s1600/wii-super-paper-mario-views-500x196.jpg</a:t>
            </a:r>
          </a:p>
        </p:txBody>
      </p:sp>
    </p:spTree>
    <p:extLst>
      <p:ext uri="{BB962C8B-B14F-4D97-AF65-F5344CB8AC3E}">
        <p14:creationId xmlns:p14="http://schemas.microsoft.com/office/powerpoint/2010/main" val="2766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von 3D Spielen - Kamera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1026" name="Picture 2" descr="http://img.tomshardware.com/us/2007/04/12/wall_sized_3d_displays/3droom_farc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05415"/>
            <a:ext cx="4048125" cy="323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390524" y="5805264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 http://img.tomshardware.com/us/2007/04/12/wall_sized_3d_displays/3droom_farcry.jpg</a:t>
            </a:r>
          </a:p>
        </p:txBody>
      </p:sp>
      <p:sp>
        <p:nvSpPr>
          <p:cNvPr id="8" name="Rechteck 7"/>
          <p:cNvSpPr/>
          <p:nvPr/>
        </p:nvSpPr>
        <p:spPr>
          <a:xfrm>
            <a:off x="398277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First Person</a:t>
            </a:r>
          </a:p>
        </p:txBody>
      </p:sp>
      <p:pic>
        <p:nvPicPr>
          <p:cNvPr id="1028" name="Picture 4" descr="http://i1.ytimg.com/vi/OI9RWhk8PrM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5552" r="18619" b="1643"/>
          <a:stretch/>
        </p:blipFill>
        <p:spPr bwMode="auto">
          <a:xfrm>
            <a:off x="4817379" y="1299468"/>
            <a:ext cx="4015836" cy="324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4817379" y="4683889"/>
            <a:ext cx="4040373" cy="545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Third Person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4785089" y="5849035"/>
            <a:ext cx="4048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2">
                    <a:lumMod val="25000"/>
                  </a:schemeClr>
                </a:solidFill>
              </a:rPr>
              <a:t>http://i1.ytimg.com/vi/OI9RWhk8PrM/maxresdefault.jpg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2513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77819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Unterstützen den Entwickler mit den Basisfunktionalitäten jedes 3D-Spiels</a:t>
            </a:r>
          </a:p>
          <a:p>
            <a:r>
              <a:rPr lang="de-DE" dirty="0"/>
              <a:t>Ähnlich wie bei 2D Spielen:</a:t>
            </a:r>
          </a:p>
          <a:p>
            <a:pPr lvl="1"/>
            <a:r>
              <a:rPr lang="de-DE" dirty="0"/>
              <a:t>Grafik-Engine 			[Laden / Anzeigen / Berechnungen ]</a:t>
            </a:r>
          </a:p>
          <a:p>
            <a:pPr lvl="1"/>
            <a:r>
              <a:rPr lang="de-DE" dirty="0"/>
              <a:t>Physik-System			[</a:t>
            </a:r>
            <a:r>
              <a:rPr lang="de-DE" dirty="0" err="1"/>
              <a:t>Newton‘sche</a:t>
            </a:r>
            <a:r>
              <a:rPr lang="de-DE" dirty="0"/>
              <a:t> Mechanik] </a:t>
            </a:r>
          </a:p>
          <a:p>
            <a:pPr lvl="1"/>
            <a:r>
              <a:rPr lang="de-DE" dirty="0"/>
              <a:t>Soundsystem			[Abspielen / Laden / </a:t>
            </a:r>
            <a:r>
              <a:rPr lang="de-DE" dirty="0" err="1"/>
              <a:t>Surroundsound</a:t>
            </a:r>
            <a:r>
              <a:rPr lang="de-DE" dirty="0"/>
              <a:t>]</a:t>
            </a:r>
          </a:p>
          <a:p>
            <a:pPr lvl="1"/>
            <a:r>
              <a:rPr lang="de-DE" dirty="0"/>
              <a:t>Steuerung und I/O			[verschiedene Eingabegeräte]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6148" name="Picture 4" descr="http://mbgamingwebsite.weebly.com/uploads/2/5/6/6/25660652/6567331_ori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25310"/>
          <a:stretch/>
        </p:blipFill>
        <p:spPr bwMode="auto">
          <a:xfrm>
            <a:off x="4427984" y="3743945"/>
            <a:ext cx="4056385" cy="234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87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3074" name="Picture 2" descr="http://www.speedtree.com/unity/SpeedTree-Unity-scre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3" y="2536231"/>
            <a:ext cx="3825727" cy="204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07635" y="49411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 existiert eine Vielzahl an 3D-Game-Engines…</a:t>
            </a:r>
          </a:p>
        </p:txBody>
      </p:sp>
      <p:pic>
        <p:nvPicPr>
          <p:cNvPr id="3076" name="Picture 4" descr="https://unity3d.com/files/images/ogimg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9" t="27134" r="19782" b="27267"/>
          <a:stretch/>
        </p:blipFill>
        <p:spPr bwMode="auto">
          <a:xfrm>
            <a:off x="0" y="927023"/>
            <a:ext cx="4176465" cy="16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irbornegamer.com/wp-content/uploads/2012/06/unity_graphics-600x3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0" y="1346882"/>
            <a:ext cx="4664120" cy="248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ndroidrealm.com/wp-content/uploads/2015/06/CryEng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91" y="3481308"/>
            <a:ext cx="4334444" cy="27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4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de-DE" dirty="0"/>
              <a:t>Funktionsweise und Auswahl von Game </a:t>
            </a:r>
            <a:r>
              <a:rPr lang="de-DE" dirty="0" err="1"/>
              <a:t>Engines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90525" y="1340768"/>
            <a:ext cx="2924203" cy="9514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…doch nur </a:t>
            </a:r>
            <a:r>
              <a:rPr lang="de-DE" b="1" dirty="0">
                <a:solidFill>
                  <a:srgbClr val="FF0000"/>
                </a:solidFill>
              </a:rPr>
              <a:t>wenige</a:t>
            </a:r>
            <a:r>
              <a:rPr lang="de-DE" dirty="0"/>
              <a:t> unterstützen Java!</a:t>
            </a:r>
          </a:p>
          <a:p>
            <a:pPr algn="ctr"/>
            <a:r>
              <a:rPr lang="de-DE" dirty="0"/>
              <a:t>(Meist C++ und C#)</a:t>
            </a:r>
          </a:p>
        </p:txBody>
      </p:sp>
      <p:pic>
        <p:nvPicPr>
          <p:cNvPr id="4098" name="Picture 2" descr="http://www.theorangeday.com/wp-content/uploads/2014/04/libGDX-RedGlossyNoRefl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02590"/>
            <a:ext cx="3415482" cy="170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8931" t="30313" r="39409" b="32281"/>
          <a:stretch/>
        </p:blipFill>
        <p:spPr>
          <a:xfrm>
            <a:off x="1188572" y="3159806"/>
            <a:ext cx="2818111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4520569" y="1171491"/>
            <a:ext cx="1879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(Framework)</a:t>
            </a:r>
          </a:p>
        </p:txBody>
      </p:sp>
    </p:spTree>
    <p:extLst>
      <p:ext uri="{BB962C8B-B14F-4D97-AF65-F5344CB8AC3E}">
        <p14:creationId xmlns:p14="http://schemas.microsoft.com/office/powerpoint/2010/main" val="3082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jMonkey</a:t>
            </a:r>
            <a:r>
              <a:rPr lang="de-DE" dirty="0"/>
              <a:t> Engine 3.0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Engine</a:t>
            </a:r>
          </a:p>
          <a:p>
            <a:r>
              <a:rPr lang="de-DE" dirty="0"/>
              <a:t>Basiert auf </a:t>
            </a:r>
            <a:r>
              <a:rPr lang="de-DE" dirty="0" err="1"/>
              <a:t>NetBeans</a:t>
            </a:r>
            <a:endParaRPr lang="de-DE" dirty="0"/>
          </a:p>
          <a:p>
            <a:r>
              <a:rPr lang="de-DE" dirty="0"/>
              <a:t>BSD-Lizenz</a:t>
            </a:r>
          </a:p>
          <a:p>
            <a:r>
              <a:rPr lang="de-DE" dirty="0"/>
              <a:t>„sehr gute Dokumentation“</a:t>
            </a:r>
          </a:p>
          <a:p>
            <a:r>
              <a:rPr lang="de-DE" dirty="0"/>
              <a:t>komplett in Java geschrieben </a:t>
            </a:r>
          </a:p>
          <a:p>
            <a:r>
              <a:rPr lang="de-DE" dirty="0"/>
              <a:t>Merkmale	</a:t>
            </a:r>
          </a:p>
          <a:p>
            <a:pPr lvl="1"/>
            <a:r>
              <a:rPr lang="de-DE" dirty="0" err="1"/>
              <a:t>Scenegraph</a:t>
            </a:r>
            <a:r>
              <a:rPr lang="de-DE" dirty="0"/>
              <a:t> für 3D Objekte</a:t>
            </a:r>
          </a:p>
          <a:p>
            <a:pPr lvl="1"/>
            <a:r>
              <a:rPr lang="de-DE" dirty="0"/>
              <a:t>zahlreiche Filter, Partikeleffekte</a:t>
            </a:r>
          </a:p>
          <a:p>
            <a:pPr lvl="1"/>
            <a:r>
              <a:rPr lang="de-DE" dirty="0"/>
              <a:t>3D Audio</a:t>
            </a:r>
          </a:p>
          <a:p>
            <a:pPr lvl="1"/>
            <a:r>
              <a:rPr lang="de-DE" dirty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13.01.17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1033</Words>
  <Application>Microsoft Macintosh PowerPoint</Application>
  <PresentationFormat>Bildschirmpräsentation (4:3)</PresentationFormat>
  <Paragraphs>255</Paragraphs>
  <Slides>31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Calibri</vt:lpstr>
      <vt:lpstr>Segoe UI Light</vt:lpstr>
      <vt:lpstr>Wingdings</vt:lpstr>
      <vt:lpstr>Arial</vt:lpstr>
      <vt:lpstr>KIT-PPT_Master_dt_2016</vt:lpstr>
      <vt:lpstr>PowerPoint-Präsentation</vt:lpstr>
      <vt:lpstr>Agenda</vt:lpstr>
      <vt:lpstr>Allgemeiner Aufbau von 3D Spielen</vt:lpstr>
      <vt:lpstr>Modelle und räumliche Umgebung</vt:lpstr>
      <vt:lpstr>Allgemeiner Aufbau von 3D Spielen - Kamera</vt:lpstr>
      <vt:lpstr>Funktionsweise und Auswahl von Game Engines</vt:lpstr>
      <vt:lpstr>Funktionsweise und Auswahl von Game Engines</vt:lpstr>
      <vt:lpstr>Funktionsweise und Auswahl von Game Engines</vt:lpstr>
      <vt:lpstr>Die jMonkey Engine 3.0</vt:lpstr>
      <vt:lpstr>Tutorials</vt:lpstr>
      <vt:lpstr>Projekte mit jMonkey</vt:lpstr>
      <vt:lpstr>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Level of Detail</vt:lpstr>
      <vt:lpstr>Scene</vt:lpstr>
      <vt:lpstr>Progman</vt:lpstr>
      <vt:lpstr>Forest</vt:lpstr>
      <vt:lpstr>Forest</vt:lpstr>
      <vt:lpstr>Items</vt:lpstr>
      <vt:lpstr>Audio</vt:lpstr>
      <vt:lpstr>Effekte und Details im Spiel</vt:lpstr>
      <vt:lpstr>ParticleEmitter Funktionsweise</vt:lpstr>
      <vt:lpstr>FogFilter Funktionsweise</vt:lpstr>
      <vt:lpstr>Kritik</vt:lpstr>
      <vt:lpstr>Probleme mit jMonkey</vt:lpstr>
      <vt:lpstr>Workshop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Julian Wadephul</cp:lastModifiedBy>
  <cp:revision>62</cp:revision>
  <dcterms:created xsi:type="dcterms:W3CDTF">2016-12-30T09:55:11Z</dcterms:created>
  <dcterms:modified xsi:type="dcterms:W3CDTF">2017-01-13T11:45:05Z</dcterms:modified>
</cp:coreProperties>
</file>